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476" r:id="rId5"/>
    <p:sldId id="489" r:id="rId6"/>
    <p:sldId id="514" r:id="rId7"/>
    <p:sldId id="513" r:id="rId8"/>
    <p:sldId id="512" r:id="rId9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hacomirkim" initials="MM" lastIdx="1" clrIdx="0"/>
  <p:cmAuthor id="1" name="Mirkin, Mitchell" initials="MM" lastIdx="18" clrIdx="1"/>
  <p:cmAuthor id="2" name="vhacoiveljs" initials="v" lastIdx="1" clrIdx="2"/>
  <p:cmAuthor id="3" name="Department of Veterans Affairs" initials="DoVA" lastIdx="9" clrIdx="3"/>
  <p:cmAuthor id="4" name="Huang, Grant" initials="HG" lastIdx="5" clrIdx="4">
    <p:extLst>
      <p:ext uri="{19B8F6BF-5375-455C-9EA6-DF929625EA0E}">
        <p15:presenceInfo xmlns:p15="http://schemas.microsoft.com/office/powerpoint/2012/main" userId="S-1-5-21-776561741-1292428093-725345543-266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4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5" autoAdjust="0"/>
    <p:restoredTop sz="93727" autoAdjust="0"/>
  </p:normalViewPr>
  <p:slideViewPr>
    <p:cSldViewPr snapToGrid="0">
      <p:cViewPr varScale="1">
        <p:scale>
          <a:sx n="100" d="100"/>
          <a:sy n="100" d="100"/>
        </p:scale>
        <p:origin x="306" y="90"/>
      </p:cViewPr>
      <p:guideLst>
        <p:guide orient="horz" pos="41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l">
              <a:defRPr sz="1200"/>
            </a:lvl1pPr>
          </a:lstStyle>
          <a:p>
            <a:r>
              <a:rPr lang="en-US" dirty="0"/>
              <a:t>Kupersmith MOAA 11-16-12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r">
              <a:defRPr sz="1200"/>
            </a:lvl1pPr>
          </a:lstStyle>
          <a:p>
            <a:fld id="{484A682B-60B7-244F-AF8C-16AA5F067F6C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r">
              <a:defRPr sz="1200"/>
            </a:lvl1pPr>
          </a:lstStyle>
          <a:p>
            <a:fld id="{6B285591-F2ED-7B4B-AAEB-54F8DF9914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291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l">
              <a:defRPr sz="1200"/>
            </a:lvl1pPr>
          </a:lstStyle>
          <a:p>
            <a:r>
              <a:rPr lang="en-US" dirty="0"/>
              <a:t>Kupersmith MOAA 11-16-12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r">
              <a:defRPr sz="1200"/>
            </a:lvl1pPr>
          </a:lstStyle>
          <a:p>
            <a:fld id="{42C0177D-0B34-354A-A985-A7708375935C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4" tIns="46676" rIns="93354" bIns="466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4" tIns="46676" rIns="93354" bIns="466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r">
              <a:defRPr sz="1200"/>
            </a:lvl1pPr>
          </a:lstStyle>
          <a:p>
            <a:fld id="{DFD3E557-29CA-2942-B5B0-BBAE067F57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19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0245" y="336892"/>
            <a:ext cx="7772400" cy="1030435"/>
          </a:xfrm>
        </p:spPr>
        <p:txBody>
          <a:bodyPr anchor="b" anchorCtr="0"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U.S. Department of Veterans Affairs (VA)</a:t>
            </a:r>
            <a:br>
              <a:rPr lang="en-US" dirty="0"/>
            </a:br>
            <a:r>
              <a:rPr lang="en-US" dirty="0"/>
              <a:t>Office of Research &amp; Development</a:t>
            </a:r>
          </a:p>
        </p:txBody>
      </p:sp>
      <p:pic>
        <p:nvPicPr>
          <p:cNvPr id="7" name="Picture 6" descr="DiscoveryInnovationAdvancemen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710" y="6366424"/>
            <a:ext cx="3706492" cy="204223"/>
          </a:xfrm>
          <a:prstGeom prst="rect">
            <a:avLst/>
          </a:prstGeom>
        </p:spPr>
      </p:pic>
      <p:pic>
        <p:nvPicPr>
          <p:cNvPr id="8" name="Picture 7" descr="VHA_ExcellenceLogo_cmyk_navy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3" y="6198287"/>
            <a:ext cx="1371646" cy="47245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9268" y="3333815"/>
            <a:ext cx="6251172" cy="914813"/>
          </a:xfrm>
        </p:spPr>
        <p:txBody>
          <a:bodyPr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information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374837" y="5032383"/>
            <a:ext cx="6375863" cy="914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Georgi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2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95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w Star/Gol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Master-Blu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6390" y="6324569"/>
            <a:ext cx="490750" cy="365125"/>
          </a:xfrm>
          <a:prstGeom prst="rect">
            <a:avLst/>
          </a:prstGeom>
        </p:spPr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82656" y="760623"/>
            <a:ext cx="7772374" cy="5183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50"/>
            <a:ext cx="8229600" cy="41905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87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2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04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04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829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27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25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27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425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6233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61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2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91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767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2960"/>
            <a:ext cx="8229600" cy="4311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9" name="Picture 8" descr="DiscoveryInnovationAdvanc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28" y="6366424"/>
            <a:ext cx="3706492" cy="204223"/>
          </a:xfrm>
          <a:prstGeom prst="rect">
            <a:avLst/>
          </a:prstGeom>
        </p:spPr>
      </p:pic>
      <p:pic>
        <p:nvPicPr>
          <p:cNvPr id="10" name="Picture 9" descr="VHA_ExcellenceLogo_cmyk_navy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3" y="6183351"/>
            <a:ext cx="1371646" cy="472456"/>
          </a:xfrm>
          <a:prstGeom prst="rect">
            <a:avLst/>
          </a:prstGeom>
        </p:spPr>
      </p:pic>
      <p:pic>
        <p:nvPicPr>
          <p:cNvPr id="12" name="Picture 11" descr="newPPTop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188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37" y="6183351"/>
            <a:ext cx="2346090" cy="49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6" y="3173818"/>
            <a:ext cx="8778240" cy="1102519"/>
          </a:xfrm>
        </p:spPr>
        <p:txBody>
          <a:bodyPr>
            <a:noAutofit/>
          </a:bodyPr>
          <a:lstStyle/>
          <a:p>
            <a:r>
              <a:rPr lang="en-US" dirty="0"/>
              <a:t>ORPP&amp;E Director’s Fall Update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21" y="5408908"/>
            <a:ext cx="8254093" cy="97721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sz="1800" dirty="0">
              <a:cs typeface="Arial" panose="020B0604020202020204" pitchFamily="34" charset="0"/>
            </a:endParaRPr>
          </a:p>
        </p:txBody>
      </p:sp>
      <p:pic>
        <p:nvPicPr>
          <p:cNvPr id="4" name="Picture 3" descr="background cover.pdf">
            <a:extLst>
              <a:ext uri="{FF2B5EF4-FFF2-40B4-BE49-F238E27FC236}">
                <a16:creationId xmlns:a16="http://schemas.microsoft.com/office/drawing/2014/main" id="{36463F28-6865-4252-8DBB-783AE73A2E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58"/>
          <a:stretch/>
        </p:blipFill>
        <p:spPr>
          <a:xfrm>
            <a:off x="0" y="9815"/>
            <a:ext cx="9144000" cy="2988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FFF45A-6DAD-4615-B316-19B227F3C3FA}"/>
              </a:ext>
            </a:extLst>
          </p:cNvPr>
          <p:cNvSpPr txBox="1"/>
          <p:nvPr/>
        </p:nvSpPr>
        <p:spPr>
          <a:xfrm>
            <a:off x="2492364" y="4387762"/>
            <a:ext cx="4393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Molly Klote, MD, CIP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Dir, ORPPE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VA Office of Research &amp; Development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6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0B4129-4B3F-43F1-A2BC-FA03954D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on Big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891F8-7B4D-4D60-855C-F60CEC29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the last Update</a:t>
            </a:r>
          </a:p>
          <a:p>
            <a:pPr lvl="1"/>
            <a:r>
              <a:rPr lang="en-US" dirty="0"/>
              <a:t>Status of electronic platform – VAIRRS</a:t>
            </a:r>
          </a:p>
          <a:p>
            <a:pPr lvl="2"/>
            <a:r>
              <a:rPr lang="en-US" dirty="0"/>
              <a:t>BI platform - LEAF</a:t>
            </a:r>
          </a:p>
          <a:p>
            <a:pPr lvl="1"/>
            <a:r>
              <a:rPr lang="en-US" dirty="0"/>
              <a:t>Status of Determination Aid  - VAEDA</a:t>
            </a:r>
          </a:p>
          <a:p>
            <a:pPr lvl="1"/>
            <a:r>
              <a:rPr lang="en-US" dirty="0"/>
              <a:t>Status of CIRB</a:t>
            </a:r>
          </a:p>
          <a:p>
            <a:pPr lvl="2"/>
            <a:r>
              <a:rPr lang="en-US" dirty="0"/>
              <a:t>Panels	</a:t>
            </a:r>
          </a:p>
          <a:p>
            <a:pPr lvl="2"/>
            <a:r>
              <a:rPr lang="en-US" dirty="0"/>
              <a:t>New MOU (webinars 3 and 8 Oct)</a:t>
            </a:r>
          </a:p>
          <a:p>
            <a:pPr lvl="1"/>
            <a:r>
              <a:rPr lang="en-US" dirty="0"/>
              <a:t>Outcome of the IRB/RDC Meeting</a:t>
            </a:r>
          </a:p>
          <a:p>
            <a:pPr lvl="2"/>
            <a:r>
              <a:rPr lang="en-US" dirty="0"/>
              <a:t>Deliverables</a:t>
            </a:r>
          </a:p>
          <a:p>
            <a:pPr lvl="1"/>
            <a:r>
              <a:rPr lang="en-US" dirty="0"/>
              <a:t>Single IRB initiative/SMART </a:t>
            </a:r>
            <a:r>
              <a:rPr lang="en-US"/>
              <a:t>IRB platform</a:t>
            </a:r>
          </a:p>
          <a:p>
            <a:pPr lvl="1"/>
            <a:r>
              <a:rPr lang="en-US"/>
              <a:t>Status </a:t>
            </a:r>
            <a:r>
              <a:rPr lang="en-US" dirty="0"/>
              <a:t>of 1200.01</a:t>
            </a:r>
          </a:p>
          <a:p>
            <a:pPr lvl="1"/>
            <a:r>
              <a:rPr lang="en-US" dirty="0"/>
              <a:t>Status of 1200.05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1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DB36-537B-4239-99EC-8B569D9E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D927-F3D7-4F62-AE42-E7F84EEF2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Fetal Tissue Research</a:t>
            </a:r>
          </a:p>
          <a:p>
            <a:r>
              <a:rPr lang="en-US" dirty="0"/>
              <a:t>Community IRB Project</a:t>
            </a:r>
          </a:p>
          <a:p>
            <a:r>
              <a:rPr lang="en-US" dirty="0"/>
              <a:t>Information Security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DOD/VA meeting and change to the HEC Research WG</a:t>
            </a:r>
          </a:p>
          <a:p>
            <a:pPr lvl="1"/>
            <a:r>
              <a:rPr lang="en-US" dirty="0"/>
              <a:t>VA Myth Document</a:t>
            </a:r>
          </a:p>
          <a:p>
            <a:r>
              <a:rPr lang="en-US" dirty="0"/>
              <a:t>Database of State laws impacting consent review</a:t>
            </a:r>
          </a:p>
          <a:p>
            <a:r>
              <a:rPr lang="en-US" dirty="0"/>
              <a:t>DOD/VA Mental Health Recruiting Guidance</a:t>
            </a:r>
          </a:p>
          <a:p>
            <a:r>
              <a:rPr lang="en-US" dirty="0"/>
              <a:t>ACT For Veterans </a:t>
            </a:r>
          </a:p>
          <a:p>
            <a:r>
              <a:rPr lang="en-US" dirty="0"/>
              <a:t>ORO interactions</a:t>
            </a:r>
          </a:p>
        </p:txBody>
      </p:sp>
    </p:spTree>
    <p:extLst>
      <p:ext uri="{BB962C8B-B14F-4D97-AF65-F5344CB8AC3E}">
        <p14:creationId xmlns:p14="http://schemas.microsoft.com/office/powerpoint/2010/main" val="409970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3E77-2921-48F7-9897-162084C7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D956-9533-41B0-871C-CC3F362F4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Artificial Intelligence in Research</a:t>
            </a:r>
          </a:p>
          <a:p>
            <a:r>
              <a:rPr lang="en-US" dirty="0"/>
              <a:t>The President’s Executive Order on Suicide Prevention</a:t>
            </a:r>
          </a:p>
          <a:p>
            <a:r>
              <a:rPr lang="en-US" dirty="0"/>
              <a:t>Big Data and Ethics</a:t>
            </a:r>
          </a:p>
          <a:p>
            <a:r>
              <a:rPr lang="en-US" dirty="0"/>
              <a:t>Personnel Additions in ORPP&amp;E</a:t>
            </a:r>
          </a:p>
          <a:p>
            <a:pPr lvl="1"/>
            <a:r>
              <a:rPr lang="en-US" dirty="0"/>
              <a:t>Sr Reg Admin (GS 14) – Oct 15</a:t>
            </a:r>
          </a:p>
          <a:p>
            <a:pPr lvl="1"/>
            <a:r>
              <a:rPr lang="en-US" dirty="0"/>
              <a:t>Privacy (GS 14) – pending selection</a:t>
            </a:r>
          </a:p>
          <a:p>
            <a:pPr lvl="1"/>
            <a:r>
              <a:rPr lang="en-US" dirty="0"/>
              <a:t>CIRB Reviewer (GS11)  - Oct 19</a:t>
            </a:r>
          </a:p>
          <a:p>
            <a:pPr lvl="1"/>
            <a:r>
              <a:rPr lang="en-US" dirty="0"/>
              <a:t>CIRB Reviewer (GS11) – seeking exemption to hire</a:t>
            </a:r>
          </a:p>
          <a:p>
            <a:pPr lvl="1"/>
            <a:r>
              <a:rPr lang="en-US" dirty="0"/>
              <a:t>CIRB Admin (GS 8)  – pending selection</a:t>
            </a:r>
          </a:p>
          <a:p>
            <a:pPr lvl="1"/>
            <a:r>
              <a:rPr lang="en-US" dirty="0"/>
              <a:t>Approved for 13 more positions in 2021</a:t>
            </a:r>
          </a:p>
        </p:txBody>
      </p:sp>
    </p:spTree>
    <p:extLst>
      <p:ext uri="{BB962C8B-B14F-4D97-AF65-F5344CB8AC3E}">
        <p14:creationId xmlns:p14="http://schemas.microsoft.com/office/powerpoint/2010/main" val="394230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D6B0EBC-6363-4163-84C5-FF15A59AB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414" y="1520005"/>
            <a:ext cx="6251172" cy="914813"/>
          </a:xfrm>
        </p:spPr>
        <p:txBody>
          <a:bodyPr/>
          <a:lstStyle/>
          <a:p>
            <a:r>
              <a:rPr lang="en-US" sz="3600" b="1" dirty="0"/>
              <a:t>THANK YOU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1F4839FC-8AB0-4AD3-BA5D-852650001D86}"/>
              </a:ext>
            </a:extLst>
          </p:cNvPr>
          <p:cNvSpPr txBox="1">
            <a:spLocks/>
          </p:cNvSpPr>
          <p:nvPr/>
        </p:nvSpPr>
        <p:spPr>
          <a:xfrm>
            <a:off x="1446414" y="3117383"/>
            <a:ext cx="6251172" cy="914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Georgi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28430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EE54A78A80149BBC05A0439DF6AB7" ma:contentTypeVersion="0" ma:contentTypeDescription="Create a new document." ma:contentTypeScope="" ma:versionID="17d9ea50957ffa6f0f8423263ac582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27A552-726A-446D-A001-E5D8285B017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3F4060-806E-4E1B-9181-D9EC265508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A1D6C-47F6-4DCA-9B53-4CAE0FDC8D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12108</TotalTime>
  <Words>174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Office Theme</vt:lpstr>
      <vt:lpstr>ORPP&amp;E Director’s Fall Update</vt:lpstr>
      <vt:lpstr>Updates on Big Topics</vt:lpstr>
      <vt:lpstr>Updates (cont)</vt:lpstr>
      <vt:lpstr>Previews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ORPP&amp;E Director’s Fall Update</dc:title>
  <dc:subject>ORPP&amp;E Director’s Fall Update</dc:subject>
  <dc:creator>Sharon Yeager</dc:creator>
  <cp:keywords>ORPP&amp;E Director’s Fall Update</cp:keywords>
  <cp:lastModifiedBy>Rivera, Portia T</cp:lastModifiedBy>
  <cp:revision>462</cp:revision>
  <cp:lastPrinted>2014-11-19T14:37:08Z</cp:lastPrinted>
  <dcterms:created xsi:type="dcterms:W3CDTF">2012-09-20T20:39:57Z</dcterms:created>
  <dcterms:modified xsi:type="dcterms:W3CDTF">2019-09-23T18:07:25Z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0x010100ABFEE54A78A80149BBC05A0439DF6AB7</vt:lpwstr>
  </property>
</Properties>
</file>